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4"/>
  </p:notesMasterIdLst>
  <p:sldIdLst>
    <p:sldId id="256" r:id="rId2"/>
    <p:sldId id="257" r:id="rId3"/>
    <p:sldId id="258" r:id="rId4"/>
    <p:sldId id="259" r:id="rId5"/>
    <p:sldId id="260" r:id="rId6"/>
    <p:sldId id="37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81" r:id="rId26"/>
    <p:sldId id="380" r:id="rId27"/>
    <p:sldId id="282" r:id="rId28"/>
    <p:sldId id="373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77" r:id="rId41"/>
    <p:sldId id="294" r:id="rId42"/>
    <p:sldId id="381" r:id="rId43"/>
    <p:sldId id="295" r:id="rId44"/>
    <p:sldId id="378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82" r:id="rId73"/>
    <p:sldId id="325" r:id="rId74"/>
    <p:sldId id="326" r:id="rId75"/>
    <p:sldId id="327" r:id="rId76"/>
    <p:sldId id="328" r:id="rId77"/>
    <p:sldId id="330" r:id="rId78"/>
    <p:sldId id="331" r:id="rId79"/>
    <p:sldId id="374" r:id="rId80"/>
    <p:sldId id="332" r:id="rId81"/>
    <p:sldId id="333" r:id="rId82"/>
    <p:sldId id="334" r:id="rId83"/>
    <p:sldId id="335" r:id="rId84"/>
    <p:sldId id="336" r:id="rId85"/>
    <p:sldId id="383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7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76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5" roundtripDataSignature="AMtx7mhFx0j/R29+tcdnmrT118Rd4dMg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90E5E0-701D-4151-B39E-8B453C8601D9}" v="11" dt="2023-01-20T03:53:43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1162" y="-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d0b589feaa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1d0b589feaa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d0b589feaa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1d0b589feaa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d0b589feaa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1d0b589feaa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d0b589feaa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1d0b589feaa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d0b589feaa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d0b589feaa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d0b589feaa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d0b589feaa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d0b589feaa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d0b589feaa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d0b589feaa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1d0b589feaa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d0b589feaa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d0b589feaa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d0b589feaa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1d0b589feaa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1d0b589feaa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1d0b589feaa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d0b589feaa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d0b589feaa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d0b589feaa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d0b589feaa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d0b589feaa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d0b589feaa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d0b589feaa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d0b589feaa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d0b589feaa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d0b589feaa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d0b589fea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d0b589fea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d0b589feaa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d0b589feaa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d0b589feaa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d0b589feaa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d0b589feaa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d0b589feaa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d0b589fea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d0b589fea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d0b589fea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d0b589fea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d0b589fea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d0b589fea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d0b589fea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d0b589fea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d0b589feaa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d0b589feaa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d0b589feaa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d0b589feaa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d0b589fea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d0b589feaa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d0b589fea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d0b589fea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d0b589feaa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d0b589feaa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d0b589fea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d0b589fea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d0b589fea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d0b589fea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d0b589fea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d0b589fea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d0b589fea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d0b589fea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d0b589fea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d0b589fea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d0b589fea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d0b589fea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d0b589fea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d0b589fea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d0b589fea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d0b589feaa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d0b589fea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d0b589fea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d0b589feaa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d0b589feaa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d0b589feaa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d0b589feaa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d0b589fea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d0b589fea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d0b589fea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d0b589feaa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d0b589feaa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d0b589feaa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d0b589fea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1d0b589fea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d0b589fea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d0b589fea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d0b589fea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d0b589feaa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d0b589fea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d0b589feaa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d0b589feaa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d0b589feaa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d0b589feaa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d0b589feaa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d0b589feaa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1d0b589feaa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d0b589fea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d0b589fea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d0b589feaa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d0b589feaa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d0b589fea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d0b589fea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d0b589feaa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d0b589feaa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d0b589fea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d0b589fea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d0b589feaa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d0b589feaa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d0b589feaa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d0b589feaa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d0b589feaa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d0b589feaa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d0b589feaa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d0b589feaa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d0b589feaa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d0b589feaa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d0b589feaa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1d0b589feaa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d0b589feaa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d0b589feaa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d0b589feaa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d0b589feaa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d0b589feaa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d0b589feaa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d0b589feaa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d0b589feaa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d0b589feaa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1d0b589feaa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0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1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7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8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68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9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person wearing a hat and glasse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7457" y="196092"/>
            <a:ext cx="4791029" cy="638803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0" y="1278499"/>
            <a:ext cx="4274631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Alan Carmichael, Sr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June 20, 1933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December 8, 2022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321568" y="5346074"/>
            <a:ext cx="363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life well-lived…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0" descr="A person and person posing for a pictu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0362" y="880423"/>
            <a:ext cx="3350419" cy="510804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0"/>
          <p:cNvSpPr txBox="1"/>
          <p:nvPr/>
        </p:nvSpPr>
        <p:spPr>
          <a:xfrm>
            <a:off x="1504912" y="6172850"/>
            <a:ext cx="614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 on the town at UT with Bea, 1953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g1d0b589feaa_0_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585945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1d0b589feaa_0_176"/>
          <p:cNvSpPr txBox="1"/>
          <p:nvPr/>
        </p:nvSpPr>
        <p:spPr>
          <a:xfrm>
            <a:off x="239400" y="61539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Down on the field at half-time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g1d0b589feaa_0_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401" y="138325"/>
            <a:ext cx="7499700" cy="586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1d0b589feaa_0_179"/>
          <p:cNvSpPr txBox="1"/>
          <p:nvPr/>
        </p:nvSpPr>
        <p:spPr>
          <a:xfrm>
            <a:off x="68826" y="6134244"/>
            <a:ext cx="86322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#4 El Norte with Wayne, Alan, Larry, Barbara, Bea, Anna &amp; Wilson</a:t>
            </a:r>
            <a:endParaRPr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 thruBlk="1"/>
      </p:transition>
    </mc:Choice>
    <mc:Fallback xmlns="">
      <p:transition spd="slow" advClick="0" advTm="10000">
        <p:fade thruBlk="1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g1d0b589feaa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516093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1d0b589feaa_0_182"/>
          <p:cNvSpPr txBox="1"/>
          <p:nvPr/>
        </p:nvSpPr>
        <p:spPr>
          <a:xfrm>
            <a:off x="239400" y="60015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At Arches National Park in Utah with Wayne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g1d0b589feaa_0_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674" y="152400"/>
            <a:ext cx="7356250" cy="5896499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1d0b589feaa_0_185"/>
          <p:cNvSpPr txBox="1"/>
          <p:nvPr/>
        </p:nvSpPr>
        <p:spPr>
          <a:xfrm>
            <a:off x="239400" y="6153900"/>
            <a:ext cx="8632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Proud Chamber of commerce flag bearers with Mary </a:t>
            </a:r>
            <a:r>
              <a:rPr lang="en-US" sz="2400" dirty="0" err="1"/>
              <a:t>Chapoi</a:t>
            </a:r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3D91C0-21E4-7992-9B26-7475A121B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276" y="0"/>
            <a:ext cx="5417912" cy="6858000"/>
          </a:xfrm>
          <a:prstGeom prst="rect">
            <a:avLst/>
          </a:prstGeom>
        </p:spPr>
      </p:pic>
      <p:sp>
        <p:nvSpPr>
          <p:cNvPr id="6" name="Google Shape;664;g1d0b589feaa_0_185">
            <a:extLst>
              <a:ext uri="{FF2B5EF4-FFF2-40B4-BE49-F238E27FC236}">
                <a16:creationId xmlns:a16="http://schemas.microsoft.com/office/drawing/2014/main" id="{A5CC1D39-64D0-EB27-2BD9-8C14523D980C}"/>
              </a:ext>
            </a:extLst>
          </p:cNvPr>
          <p:cNvSpPr txBox="1"/>
          <p:nvPr/>
        </p:nvSpPr>
        <p:spPr>
          <a:xfrm>
            <a:off x="239400" y="1995948"/>
            <a:ext cx="230715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Church Photo 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5629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g1d0b589feaa_0_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7750" cy="59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1d0b589feaa_0_194"/>
          <p:cNvSpPr txBox="1"/>
          <p:nvPr/>
        </p:nvSpPr>
        <p:spPr>
          <a:xfrm>
            <a:off x="239400" y="61539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A golfer’s dream vacation spot in Scotland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g1d0b589feaa_0_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700" y="152400"/>
            <a:ext cx="7806100" cy="6172626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g1d0b589feaa_0_197"/>
          <p:cNvSpPr txBox="1"/>
          <p:nvPr/>
        </p:nvSpPr>
        <p:spPr>
          <a:xfrm>
            <a:off x="239400" y="63063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The Skiing Carmichaels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g1d0b589feaa_0_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588323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1d0b589feaa_0_200"/>
          <p:cNvSpPr txBox="1"/>
          <p:nvPr/>
        </p:nvSpPr>
        <p:spPr>
          <a:xfrm>
            <a:off x="239400" y="61539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Spelunking with Bruce &amp; Patti Wilder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g1d0b589feaa_0_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5868941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g1d0b589feaa_0_203"/>
          <p:cNvSpPr txBox="1"/>
          <p:nvPr/>
        </p:nvSpPr>
        <p:spPr>
          <a:xfrm>
            <a:off x="239400" y="61539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Touring the Smoky Mountains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g1d0b589feaa_0_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9411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88;g1d0b589feaa_0_200">
            <a:extLst>
              <a:ext uri="{FF2B5EF4-FFF2-40B4-BE49-F238E27FC236}">
                <a16:creationId xmlns:a16="http://schemas.microsoft.com/office/drawing/2014/main" id="{F7E5AEB2-C944-4763-7ABA-31AEE40355B3}"/>
              </a:ext>
            </a:extLst>
          </p:cNvPr>
          <p:cNvSpPr txBox="1"/>
          <p:nvPr/>
        </p:nvSpPr>
        <p:spPr>
          <a:xfrm>
            <a:off x="239400" y="61539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So much laughter shared!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2074" y="153675"/>
            <a:ext cx="6166025" cy="600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1"/>
          <p:cNvSpPr/>
          <p:nvPr/>
        </p:nvSpPr>
        <p:spPr>
          <a:xfrm>
            <a:off x="7634525" y="153675"/>
            <a:ext cx="1124700" cy="6084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1"/>
          <p:cNvSpPr txBox="1"/>
          <p:nvPr/>
        </p:nvSpPr>
        <p:spPr>
          <a:xfrm>
            <a:off x="2393156" y="6158763"/>
            <a:ext cx="457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Alan, Anna, Bea and Wayne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g1d0b589feaa_0_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99331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1d0b589feaa_0_209"/>
          <p:cNvSpPr txBox="1"/>
          <p:nvPr/>
        </p:nvSpPr>
        <p:spPr>
          <a:xfrm>
            <a:off x="4985075" y="352050"/>
            <a:ext cx="38865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Photo op with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    “The Best Dog 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in 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Texas”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706" name="Google Shape;706;g1d0b589feaa_0_209"/>
          <p:cNvSpPr txBox="1"/>
          <p:nvPr/>
        </p:nvSpPr>
        <p:spPr>
          <a:xfrm>
            <a:off x="4817375" y="5664650"/>
            <a:ext cx="42219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Precious’ hair by Gay </a:t>
            </a:r>
            <a:r>
              <a:rPr lang="en-US" sz="2000" dirty="0" err="1"/>
              <a:t>Faglie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g1d0b589feaa_0_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8550349" cy="58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g1d0b589feaa_0_301"/>
          <p:cNvSpPr txBox="1"/>
          <p:nvPr/>
        </p:nvSpPr>
        <p:spPr>
          <a:xfrm>
            <a:off x="239400" y="6153900"/>
            <a:ext cx="8632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Logan and Grandad </a:t>
            </a:r>
            <a:r>
              <a:rPr lang="en-US" sz="2400" dirty="0"/>
              <a:t>(Carol Moss in background)</a:t>
            </a:r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g1d0b589feaa_0_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6007896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g1d0b589feaa_0_307"/>
          <p:cNvSpPr txBox="1"/>
          <p:nvPr/>
        </p:nvSpPr>
        <p:spPr>
          <a:xfrm>
            <a:off x="747251" y="6160300"/>
            <a:ext cx="870067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Dockside at Lake Travis with Ron, Lindsey &amp; Bea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g1d0b589feaa_0_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100" y="152400"/>
            <a:ext cx="7759674" cy="61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g1d0b589feaa_0_212"/>
          <p:cNvSpPr txBox="1"/>
          <p:nvPr/>
        </p:nvSpPr>
        <p:spPr>
          <a:xfrm>
            <a:off x="255900" y="62706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Two happy skiers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g1d0b589feaa_0_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7753350" cy="59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g1d0b589feaa_0_215"/>
          <p:cNvSpPr txBox="1"/>
          <p:nvPr/>
        </p:nvSpPr>
        <p:spPr>
          <a:xfrm>
            <a:off x="239400" y="61539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2006 Uvaldean of the Year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g1d0b589feaa_0_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000" y="152400"/>
            <a:ext cx="8632200" cy="5717616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1d0b589feaa_0_218"/>
          <p:cNvSpPr txBox="1"/>
          <p:nvPr/>
        </p:nvSpPr>
        <p:spPr>
          <a:xfrm>
            <a:off x="239400" y="6001500"/>
            <a:ext cx="8632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Leon, Ross, Sherie, Buddy, Alan, Grandmother Anderson, MaryLou, Anna, Wilson, Wayne</a:t>
            </a:r>
            <a:endParaRPr sz="25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g1d0b589feaa_0_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94817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1d0b589feaa_0_247"/>
          <p:cNvSpPr txBox="1"/>
          <p:nvPr/>
        </p:nvSpPr>
        <p:spPr>
          <a:xfrm>
            <a:off x="5308975" y="1098400"/>
            <a:ext cx="35625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Befriending   French cyclists biking across      the U.S.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g1d0b589feaa_0_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6167589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g1d0b589feaa_0_287"/>
          <p:cNvSpPr txBox="1"/>
          <p:nvPr/>
        </p:nvSpPr>
        <p:spPr>
          <a:xfrm>
            <a:off x="1611000" y="6306300"/>
            <a:ext cx="5773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There’s no place I’d rather be…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g1d0b589feaa_0_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19414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g1d0b589feaa_0_253"/>
          <p:cNvSpPr txBox="1"/>
          <p:nvPr/>
        </p:nvSpPr>
        <p:spPr>
          <a:xfrm>
            <a:off x="5043503" y="2455252"/>
            <a:ext cx="3562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On the road with Rhonda and Wayne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g1d0b589feaa_0_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2903"/>
            <a:ext cx="8839203" cy="5012549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g1d0b589feaa_0_256"/>
          <p:cNvSpPr txBox="1"/>
          <p:nvPr/>
        </p:nvSpPr>
        <p:spPr>
          <a:xfrm>
            <a:off x="239425" y="5238550"/>
            <a:ext cx="856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Dining al fresco </a:t>
            </a:r>
            <a:r>
              <a:rPr lang="en-US" sz="3000"/>
              <a:t>with Stephan, Vergie, Art and Frances McKinley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 txBox="1"/>
          <p:nvPr/>
        </p:nvSpPr>
        <p:spPr>
          <a:xfrm>
            <a:off x="661851" y="5874600"/>
            <a:ext cx="7829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Frances McKinley, Alan and Bea at El Pedrigal, Piedras Negras</a:t>
            </a:r>
            <a:endParaRPr sz="2000"/>
          </a:p>
        </p:txBody>
      </p:sp>
      <p:pic>
        <p:nvPicPr>
          <p:cNvPr id="147" name="Google Shape;147;p12" descr="A group of people sitting on a ben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950" y="325875"/>
            <a:ext cx="8324473" cy="557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g1d0b589feaa_0_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6060321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g1d0b589feaa_0_265"/>
          <p:cNvSpPr txBox="1"/>
          <p:nvPr/>
        </p:nvSpPr>
        <p:spPr>
          <a:xfrm>
            <a:off x="11716325" y="2182725"/>
            <a:ext cx="811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g1d0b589feaa_0_265"/>
          <p:cNvSpPr txBox="1"/>
          <p:nvPr/>
        </p:nvSpPr>
        <p:spPr>
          <a:xfrm>
            <a:off x="152400" y="6216000"/>
            <a:ext cx="840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Poolside dining with Dave &amp; Nita Rowe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g1d0b589feaa_0_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5936234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g1d0b589feaa_0_271"/>
          <p:cNvSpPr txBox="1"/>
          <p:nvPr/>
        </p:nvSpPr>
        <p:spPr>
          <a:xfrm>
            <a:off x="436550" y="6252475"/>
            <a:ext cx="8139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At Yellowstone with a copy of Uvalde Leader News</a:t>
            </a:r>
            <a:endParaRPr sz="27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g1d0b589feaa_0_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450" y="152400"/>
            <a:ext cx="7595100" cy="5762101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g1d0b589feaa_0_170"/>
          <p:cNvSpPr txBox="1"/>
          <p:nvPr/>
        </p:nvSpPr>
        <p:spPr>
          <a:xfrm>
            <a:off x="577375" y="5984900"/>
            <a:ext cx="8083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Oh so happy, traveling together….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3" descr="A picture containing person, indoor, pos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6627" y="475861"/>
            <a:ext cx="7150746" cy="513928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3"/>
          <p:cNvSpPr txBox="1"/>
          <p:nvPr/>
        </p:nvSpPr>
        <p:spPr>
          <a:xfrm>
            <a:off x="1165525" y="5920475"/>
            <a:ext cx="694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Scuba diving in Cozumel with Logan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5" descr="A picture containing table, person, food, pla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1036" y="289250"/>
            <a:ext cx="4241928" cy="565590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5"/>
          <p:cNvSpPr txBox="1"/>
          <p:nvPr/>
        </p:nvSpPr>
        <p:spPr>
          <a:xfrm>
            <a:off x="2075915" y="5945154"/>
            <a:ext cx="482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 anyone?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6" descr="A group of people on a bo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514" y="418322"/>
            <a:ext cx="7590971" cy="569322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 txBox="1"/>
          <p:nvPr/>
        </p:nvSpPr>
        <p:spPr>
          <a:xfrm>
            <a:off x="436550" y="6111550"/>
            <a:ext cx="818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Sailing the Cyclades of the Aegean after the games 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7" descr="A person wearing a ha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3550" y="103800"/>
            <a:ext cx="4280975" cy="650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7"/>
          <p:cNvSpPr txBox="1"/>
          <p:nvPr/>
        </p:nvSpPr>
        <p:spPr>
          <a:xfrm>
            <a:off x="254400" y="1090305"/>
            <a:ext cx="1632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Nice Hat!</a:t>
            </a:r>
            <a:endParaRPr sz="29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8" descr="A group of people posing for a phot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92" y="326570"/>
            <a:ext cx="8680392" cy="604454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8"/>
          <p:cNvSpPr txBox="1"/>
          <p:nvPr/>
        </p:nvSpPr>
        <p:spPr>
          <a:xfrm>
            <a:off x="1481877" y="6186925"/>
            <a:ext cx="6240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Wedding photo 1954 in Mineral Wells</a:t>
            </a:r>
            <a:endParaRPr sz="19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 thruBlk="1"/>
      </p:transition>
    </mc:Choice>
    <mc:Fallback xmlns="">
      <p:transition spd="slow" advClick="0" advTm="10000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1681" y="223935"/>
            <a:ext cx="7146277" cy="602496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 txBox="1"/>
          <p:nvPr/>
        </p:nvSpPr>
        <p:spPr>
          <a:xfrm>
            <a:off x="1786666" y="6186935"/>
            <a:ext cx="513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Comfy at home together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1d0b589feaa_0_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23718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d0b589feaa_0_350"/>
          <p:cNvSpPr txBox="1"/>
          <p:nvPr/>
        </p:nvSpPr>
        <p:spPr>
          <a:xfrm>
            <a:off x="5520225" y="520942"/>
            <a:ext cx="2506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Bungee jumping on 70</a:t>
            </a:r>
            <a:r>
              <a:rPr lang="en-US" sz="3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birthday</a:t>
            </a:r>
            <a:endParaRPr sz="2000"/>
          </a:p>
        </p:txBody>
      </p:sp>
      <p:sp>
        <p:nvSpPr>
          <p:cNvPr id="190" name="Google Shape;190;g1d0b589feaa_0_350"/>
          <p:cNvSpPr txBox="1"/>
          <p:nvPr/>
        </p:nvSpPr>
        <p:spPr>
          <a:xfrm>
            <a:off x="5689200" y="2363192"/>
            <a:ext cx="250650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an 11th Airborne  Paratrooper….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Always an 11th Airborne  Paratrooper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 descr="A person in a unifor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170" y="162269"/>
            <a:ext cx="4990986" cy="58558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2393156" y="6158763"/>
            <a:ext cx="4572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Brand new Paratrooper - 195</a:t>
            </a: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7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00" y="204038"/>
            <a:ext cx="8659198" cy="59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1"/>
          <p:cNvSpPr txBox="1"/>
          <p:nvPr/>
        </p:nvSpPr>
        <p:spPr>
          <a:xfrm>
            <a:off x="1422325" y="6111550"/>
            <a:ext cx="598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Easy landing!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2" descr="A person sitting on a couch with a dog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3649" y="944315"/>
            <a:ext cx="6835399" cy="482884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/>
          <p:nvPr/>
        </p:nvSpPr>
        <p:spPr>
          <a:xfrm>
            <a:off x="2110566" y="5989785"/>
            <a:ext cx="513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Little Bit in her happiest place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1d0b589feaa_0_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594064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1d0b589feaa_0_473"/>
          <p:cNvSpPr txBox="1"/>
          <p:nvPr/>
        </p:nvSpPr>
        <p:spPr>
          <a:xfrm>
            <a:off x="295725" y="6093050"/>
            <a:ext cx="857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Grandparents Burger family gathering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fade thruBlk="1"/>
      </p:transition>
    </mc:Choice>
    <mc:Fallback xmlns="">
      <p:transition spd="slow" advClick="0" advTm="12000"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A person and a child in a sto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250" y="506950"/>
            <a:ext cx="8150699" cy="572415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2003676" y="6231100"/>
            <a:ext cx="513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Really Grandad?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6" descr="A group of people sitting at a tab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396" y="290851"/>
            <a:ext cx="8361206" cy="552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6"/>
          <p:cNvSpPr txBox="1"/>
          <p:nvPr/>
        </p:nvSpPr>
        <p:spPr>
          <a:xfrm>
            <a:off x="1875386" y="5968611"/>
            <a:ext cx="513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 friends in the Coffee Bunch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fade thruBlk="1"/>
      </p:transition>
    </mc:Choice>
    <mc:Fallback xmlns="">
      <p:transition spd="slow" advClick="0" advTm="12000"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/>
          <p:nvPr/>
        </p:nvSpPr>
        <p:spPr>
          <a:xfrm>
            <a:off x="505360" y="5205561"/>
            <a:ext cx="79563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Steve Hoag, George Wentz, Jack Van Cleve, Ben Harp, Hubert </a:t>
            </a:r>
            <a:r>
              <a:rPr lang="en-US" sz="24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Zinzmeister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Ann Molloy, Bruce </a:t>
            </a:r>
            <a:r>
              <a:rPr lang="en-US" sz="24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Kingsbery</a:t>
            </a:r>
            <a:endParaRPr lang="en-US" sz="2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Dub Stewart, Sandra, Jack Malloy, Ed Stanfield, Charles Raine, Jerry Brewer, John Harrell, Rodney Reagan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42EA37-C1BB-3A35-B3B5-DB643B7B1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2819"/>
            <a:ext cx="88392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fade thruBlk="1"/>
      </p:transition>
    </mc:Choice>
    <mc:Fallback xmlns="">
      <p:transition spd="slow" advClick="0" advTm="12000"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FC4285-6860-51E7-F0D8-28A96F1B3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959" y="195326"/>
            <a:ext cx="6255859" cy="5464455"/>
          </a:xfrm>
          <a:prstGeom prst="rect">
            <a:avLst/>
          </a:prstGeom>
        </p:spPr>
      </p:pic>
      <p:sp>
        <p:nvSpPr>
          <p:cNvPr id="6" name="Google Shape;268;p34">
            <a:extLst>
              <a:ext uri="{FF2B5EF4-FFF2-40B4-BE49-F238E27FC236}">
                <a16:creationId xmlns:a16="http://schemas.microsoft.com/office/drawing/2014/main" id="{8900746E-CB90-5AF7-BE3C-C59E7EC24E5C}"/>
              </a:ext>
            </a:extLst>
          </p:cNvPr>
          <p:cNvSpPr txBox="1"/>
          <p:nvPr/>
        </p:nvSpPr>
        <p:spPr>
          <a:xfrm>
            <a:off x="334296" y="5755389"/>
            <a:ext cx="811161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Alan, Wayne, Ron, Anna Bea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6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9" descr="A person and person standing in front of tree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4825" y="186612"/>
            <a:ext cx="4594350" cy="613090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9"/>
          <p:cNvSpPr txBox="1"/>
          <p:nvPr/>
        </p:nvSpPr>
        <p:spPr>
          <a:xfrm>
            <a:off x="1616455" y="6317521"/>
            <a:ext cx="59110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Hiking in Lost Maples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4B6D1B-6EA4-7FF8-F3E7-B336F8430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90" y="580104"/>
            <a:ext cx="5217890" cy="5469759"/>
          </a:xfrm>
          <a:prstGeom prst="rect">
            <a:avLst/>
          </a:prstGeom>
        </p:spPr>
      </p:pic>
      <p:sp>
        <p:nvSpPr>
          <p:cNvPr id="6" name="Google Shape;268;p34">
            <a:extLst>
              <a:ext uri="{FF2B5EF4-FFF2-40B4-BE49-F238E27FC236}">
                <a16:creationId xmlns:a16="http://schemas.microsoft.com/office/drawing/2014/main" id="{2939996F-DBEA-F9E8-5220-58AAC99A8F3B}"/>
              </a:ext>
            </a:extLst>
          </p:cNvPr>
          <p:cNvSpPr txBox="1"/>
          <p:nvPr/>
        </p:nvSpPr>
        <p:spPr>
          <a:xfrm>
            <a:off x="6164826" y="1360370"/>
            <a:ext cx="267872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Art and Mary Anderson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68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0" descr="A picture containing text, indoor, person, ceil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676" y="289250"/>
            <a:ext cx="7887478" cy="59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 txBox="1"/>
          <p:nvPr/>
        </p:nvSpPr>
        <p:spPr>
          <a:xfrm>
            <a:off x="1469424" y="6204858"/>
            <a:ext cx="591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They’ll always be at Rexall’s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 descr="A person in a boa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656" y="479002"/>
            <a:ext cx="6986373" cy="566014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2393156" y="6158763"/>
            <a:ext cx="457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Tubing on the Frio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1" descr="A group of people wearing santa hat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771" y="195943"/>
            <a:ext cx="7865706" cy="589928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/>
          <p:nvPr/>
        </p:nvSpPr>
        <p:spPr>
          <a:xfrm>
            <a:off x="1404110" y="6200392"/>
            <a:ext cx="591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Wacky Christmas moments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2" descr="A person wearing sunglasse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9450" y="0"/>
            <a:ext cx="51435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/>
          <p:nvPr/>
        </p:nvSpPr>
        <p:spPr>
          <a:xfrm>
            <a:off x="705202" y="1654100"/>
            <a:ext cx="16731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Cool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Dude!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4" descr="A person and person holding a baby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509" y="0"/>
            <a:ext cx="45541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4"/>
          <p:cNvSpPr txBox="1"/>
          <p:nvPr/>
        </p:nvSpPr>
        <p:spPr>
          <a:xfrm>
            <a:off x="6731250" y="858925"/>
            <a:ext cx="21123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1955 in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Augsberg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Germany 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5" descr="A person standing next to a train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4903" y="0"/>
            <a:ext cx="706039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5"/>
          <p:cNvSpPr txBox="1"/>
          <p:nvPr/>
        </p:nvSpPr>
        <p:spPr>
          <a:xfrm>
            <a:off x="211225" y="1844675"/>
            <a:ext cx="14646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very dapper Alan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1955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586894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/>
          <p:nvPr/>
        </p:nvSpPr>
        <p:spPr>
          <a:xfrm>
            <a:off x="1616405" y="6190796"/>
            <a:ext cx="5911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Generations of Longhorns</a:t>
            </a:r>
            <a:endParaRPr sz="17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79209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8"/>
          <p:cNvSpPr txBox="1"/>
          <p:nvPr/>
        </p:nvSpPr>
        <p:spPr>
          <a:xfrm>
            <a:off x="2056000" y="6078150"/>
            <a:ext cx="4900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Texans love Blue Bell!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1d0b589feaa_0_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23306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d0b589feaa_0_330"/>
          <p:cNvSpPr txBox="1"/>
          <p:nvPr/>
        </p:nvSpPr>
        <p:spPr>
          <a:xfrm>
            <a:off x="5590625" y="1506692"/>
            <a:ext cx="2506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Together at UT 1954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525" y="194650"/>
            <a:ext cx="8423624" cy="59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9"/>
          <p:cNvSpPr txBox="1"/>
          <p:nvPr/>
        </p:nvSpPr>
        <p:spPr>
          <a:xfrm>
            <a:off x="704126" y="6238275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Ready to tube the Frio with the Mosses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588" y="293225"/>
            <a:ext cx="7944827" cy="584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0"/>
          <p:cNvSpPr txBox="1"/>
          <p:nvPr/>
        </p:nvSpPr>
        <p:spPr>
          <a:xfrm>
            <a:off x="704126" y="6238275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tired grandkids… one happy Grandad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615895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1"/>
          <p:cNvSpPr txBox="1"/>
          <p:nvPr/>
        </p:nvSpPr>
        <p:spPr>
          <a:xfrm>
            <a:off x="704126" y="6238275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Hiking in Big Bend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5" descr="A group of people sitting around a tab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525" y="68625"/>
            <a:ext cx="8367800" cy="60221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886400" y="6135425"/>
            <a:ext cx="7577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Dinner at the Moderno in Piedra Negras</a:t>
            </a:r>
            <a:endParaRPr sz="2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4B697D79-B853-E729-7FA0-388A9F8DC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8" y="442452"/>
            <a:ext cx="5861607" cy="5771535"/>
          </a:xfrm>
          <a:prstGeom prst="rect">
            <a:avLst/>
          </a:prstGeom>
        </p:spPr>
      </p:pic>
      <p:sp>
        <p:nvSpPr>
          <p:cNvPr id="6" name="Google Shape;334;g1d0b589feaa_0_334">
            <a:extLst>
              <a:ext uri="{FF2B5EF4-FFF2-40B4-BE49-F238E27FC236}">
                <a16:creationId xmlns:a16="http://schemas.microsoft.com/office/drawing/2014/main" id="{4493C926-FB15-35A2-FDB9-8D1610FFD97E}"/>
              </a:ext>
            </a:extLst>
          </p:cNvPr>
          <p:cNvSpPr txBox="1"/>
          <p:nvPr/>
        </p:nvSpPr>
        <p:spPr>
          <a:xfrm>
            <a:off x="6518787" y="1214055"/>
            <a:ext cx="251705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father at  Ft Campbell, Kentucky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0502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1d0b589feaa_0_442"/>
          <p:cNvPicPr preferRelativeResize="0"/>
          <p:nvPr/>
        </p:nvPicPr>
        <p:blipFill rotWithShape="1">
          <a:blip r:embed="rId3">
            <a:alphaModFix/>
          </a:blip>
          <a:srcRect l="983" r="7087"/>
          <a:stretch/>
        </p:blipFill>
        <p:spPr>
          <a:xfrm>
            <a:off x="239400" y="152400"/>
            <a:ext cx="8657050" cy="529737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1d0b589feaa_0_442"/>
          <p:cNvSpPr txBox="1"/>
          <p:nvPr/>
        </p:nvSpPr>
        <p:spPr>
          <a:xfrm>
            <a:off x="607951" y="5787650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employees in the world!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fade thruBlk="1"/>
      </p:transition>
    </mc:Choice>
    <mc:Fallback xmlns="">
      <p:transition spd="slow" advClick="0" advTm="12000">
        <p:fade thruBlk="1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AEB51D-7836-F8CC-5873-738AD87F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23" y="206477"/>
            <a:ext cx="6914673" cy="5527598"/>
          </a:xfrm>
          <a:prstGeom prst="rect">
            <a:avLst/>
          </a:prstGeom>
        </p:spPr>
      </p:pic>
      <p:sp>
        <p:nvSpPr>
          <p:cNvPr id="4" name="Google Shape;316;g1d0b589feaa_0_442">
            <a:extLst>
              <a:ext uri="{FF2B5EF4-FFF2-40B4-BE49-F238E27FC236}">
                <a16:creationId xmlns:a16="http://schemas.microsoft.com/office/drawing/2014/main" id="{E14AAF69-1B3D-B877-2E9E-253311789589}"/>
              </a:ext>
            </a:extLst>
          </p:cNvPr>
          <p:cNvSpPr txBox="1"/>
          <p:nvPr/>
        </p:nvSpPr>
        <p:spPr>
          <a:xfrm>
            <a:off x="607951" y="5787650"/>
            <a:ext cx="79281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 with Lincoln Logs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7115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79209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2"/>
          <p:cNvSpPr txBox="1"/>
          <p:nvPr/>
        </p:nvSpPr>
        <p:spPr>
          <a:xfrm>
            <a:off x="152400" y="6051462"/>
            <a:ext cx="883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Opening Ceremonies 2004 Paralympics - Athens Greece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F288A-711C-3FCA-F966-4F531F012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63806"/>
            <a:ext cx="7620000" cy="5438775"/>
          </a:xfrm>
          <a:prstGeom prst="rect">
            <a:avLst/>
          </a:prstGeom>
        </p:spPr>
      </p:pic>
      <p:sp>
        <p:nvSpPr>
          <p:cNvPr id="6" name="Google Shape;322;p42">
            <a:extLst>
              <a:ext uri="{FF2B5EF4-FFF2-40B4-BE49-F238E27FC236}">
                <a16:creationId xmlns:a16="http://schemas.microsoft.com/office/drawing/2014/main" id="{90EB2A10-811D-9C73-0846-6B6118E22A54}"/>
              </a:ext>
            </a:extLst>
          </p:cNvPr>
          <p:cNvSpPr txBox="1"/>
          <p:nvPr/>
        </p:nvSpPr>
        <p:spPr>
          <a:xfrm>
            <a:off x="152400" y="6101826"/>
            <a:ext cx="8839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 fountain of friends!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27302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825" y="223463"/>
            <a:ext cx="7860326" cy="604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3"/>
          <p:cNvSpPr txBox="1"/>
          <p:nvPr/>
        </p:nvSpPr>
        <p:spPr>
          <a:xfrm>
            <a:off x="704126" y="6238275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Ron and Gina’s Wedding in San Antonio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g1d0b589feaa_0_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63265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1d0b589feaa_0_334"/>
          <p:cNvSpPr txBox="1"/>
          <p:nvPr/>
        </p:nvSpPr>
        <p:spPr>
          <a:xfrm>
            <a:off x="5266726" y="732275"/>
            <a:ext cx="3365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dolled up for the dance…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4"/>
          <p:cNvPicPr preferRelativeResize="0"/>
          <p:nvPr/>
        </p:nvPicPr>
        <p:blipFill rotWithShape="1">
          <a:blip r:embed="rId3">
            <a:alphaModFix/>
          </a:blip>
          <a:srcRect t="16366"/>
          <a:stretch/>
        </p:blipFill>
        <p:spPr>
          <a:xfrm>
            <a:off x="203200" y="309800"/>
            <a:ext cx="8737599" cy="548044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4"/>
          <p:cNvSpPr txBox="1"/>
          <p:nvPr/>
        </p:nvSpPr>
        <p:spPr>
          <a:xfrm>
            <a:off x="607951" y="6012975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Snuck into Athlete’s Village - Athens 2004 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705043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6"/>
          <p:cNvSpPr txBox="1"/>
          <p:nvPr/>
        </p:nvSpPr>
        <p:spPr>
          <a:xfrm>
            <a:off x="7111501" y="1718025"/>
            <a:ext cx="1746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Lindsey’s Christening with Nick Mayer at St Philips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565819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7"/>
          <p:cNvSpPr txBox="1"/>
          <p:nvPr/>
        </p:nvSpPr>
        <p:spPr>
          <a:xfrm>
            <a:off x="607951" y="5776050"/>
            <a:ext cx="792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Moderno in Mexico with the Pattens   (John &amp; Patti and John’s parents) 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/>
          <p:nvPr/>
        </p:nvSpPr>
        <p:spPr>
          <a:xfrm>
            <a:off x="746350" y="6057900"/>
            <a:ext cx="7829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Big Bend with Bea and Dorothy McWhirter</a:t>
            </a:r>
            <a:endParaRPr sz="2100"/>
          </a:p>
        </p:txBody>
      </p:sp>
      <p:pic>
        <p:nvPicPr>
          <p:cNvPr id="110" name="Google Shape;110;p6" descr="A group of people posing for a photo in front of mountain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587" y="800100"/>
            <a:ext cx="8124825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d0b589feaa_0_367"/>
          <p:cNvSpPr txBox="1"/>
          <p:nvPr/>
        </p:nvSpPr>
        <p:spPr>
          <a:xfrm>
            <a:off x="704126" y="6139700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 in hand together at Lost Maples</a:t>
            </a:r>
            <a:endParaRPr sz="2000"/>
          </a:p>
        </p:txBody>
      </p:sp>
      <p:pic>
        <p:nvPicPr>
          <p:cNvPr id="358" name="Google Shape;358;g1d0b589feaa_0_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5928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g1d0b589feaa_0_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40694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1d0b589feaa_0_342"/>
          <p:cNvSpPr txBox="1"/>
          <p:nvPr/>
        </p:nvSpPr>
        <p:spPr>
          <a:xfrm>
            <a:off x="7263901" y="1718025"/>
            <a:ext cx="1746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From ROTC to Airborne at UT 1954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88801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0"/>
          <p:cNvSpPr txBox="1"/>
          <p:nvPr/>
        </p:nvSpPr>
        <p:spPr>
          <a:xfrm>
            <a:off x="704126" y="6139700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St Philips with Wayne and Rhonda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00" y="76200"/>
            <a:ext cx="7684375" cy="60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1"/>
          <p:cNvSpPr txBox="1"/>
          <p:nvPr/>
        </p:nvSpPr>
        <p:spPr>
          <a:xfrm>
            <a:off x="607951" y="6159675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Fitting in at Denali, Alaska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g1d0b589feaa_0_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97205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1d0b589feaa_0_434"/>
          <p:cNvSpPr txBox="1"/>
          <p:nvPr/>
        </p:nvSpPr>
        <p:spPr>
          <a:xfrm>
            <a:off x="549226" y="5477825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not work if you’re with people you love..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fade thruBlk="1"/>
      </p:transition>
    </mc:Choice>
    <mc:Fallback xmlns="">
      <p:transition spd="slow" advClick="0" advTm="12000">
        <p:fade thruBlk="1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2"/>
          <p:cNvSpPr txBox="1"/>
          <p:nvPr/>
        </p:nvSpPr>
        <p:spPr>
          <a:xfrm>
            <a:off x="704126" y="6139700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Bea’s brother Art and his wife Mary</a:t>
            </a:r>
            <a:endParaRPr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A8D20-A1BE-769F-39FE-67F78C71E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87" y="350330"/>
            <a:ext cx="7737987" cy="578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50" y="588950"/>
            <a:ext cx="6677425" cy="597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3"/>
          <p:cNvSpPr txBox="1"/>
          <p:nvPr/>
        </p:nvSpPr>
        <p:spPr>
          <a:xfrm>
            <a:off x="7224125" y="1422300"/>
            <a:ext cx="179205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With aunt     Ann Moss and  Mother Ada</a:t>
            </a:r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 thruBlk="1"/>
      </p:transition>
    </mc:Choice>
    <mc:Fallback xmlns="">
      <p:transition spd="slow" advClick="0" advTm="7000">
        <p:fade thruBlk="1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598525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4"/>
          <p:cNvSpPr txBox="1"/>
          <p:nvPr/>
        </p:nvSpPr>
        <p:spPr>
          <a:xfrm>
            <a:off x="431847" y="6280625"/>
            <a:ext cx="8280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With Mother and brother Larry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5"/>
          <p:cNvPicPr preferRelativeResize="0"/>
          <p:nvPr/>
        </p:nvPicPr>
        <p:blipFill rotWithShape="1">
          <a:blip r:embed="rId3">
            <a:alphaModFix/>
          </a:blip>
          <a:srcRect l="6794" t="6266" r="1881" b="3691"/>
          <a:stretch/>
        </p:blipFill>
        <p:spPr>
          <a:xfrm>
            <a:off x="323900" y="226675"/>
            <a:ext cx="4576675" cy="643499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5"/>
          <p:cNvSpPr txBox="1"/>
          <p:nvPr/>
        </p:nvSpPr>
        <p:spPr>
          <a:xfrm>
            <a:off x="5844075" y="1112500"/>
            <a:ext cx="2041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Handsome already    at 13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564776" cy="6564776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7"/>
          <p:cNvSpPr txBox="1"/>
          <p:nvPr/>
        </p:nvSpPr>
        <p:spPr>
          <a:xfrm>
            <a:off x="7055150" y="1422300"/>
            <a:ext cx="18729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Afternoon at the soda fountain with Bea, Lindsey and Jonathan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BEEE3-725A-5E65-E84E-01B8B67DE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02" y="333528"/>
            <a:ext cx="6686550" cy="5286375"/>
          </a:xfrm>
          <a:prstGeom prst="rect">
            <a:avLst/>
          </a:prstGeom>
        </p:spPr>
      </p:pic>
      <p:sp>
        <p:nvSpPr>
          <p:cNvPr id="8" name="Google Shape;109;p6">
            <a:extLst>
              <a:ext uri="{FF2B5EF4-FFF2-40B4-BE49-F238E27FC236}">
                <a16:creationId xmlns:a16="http://schemas.microsoft.com/office/drawing/2014/main" id="{7F4A70C7-FD11-C4F3-8E24-53D89C101181}"/>
              </a:ext>
            </a:extLst>
          </p:cNvPr>
          <p:cNvSpPr txBox="1"/>
          <p:nvPr/>
        </p:nvSpPr>
        <p:spPr>
          <a:xfrm>
            <a:off x="746350" y="6057900"/>
            <a:ext cx="7829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Mary, Grandmother, Bea, Art, Wayne, Anna</a:t>
            </a:r>
            <a:endParaRPr sz="2100" dirty="0"/>
          </a:p>
        </p:txBody>
      </p:sp>
    </p:spTree>
    <p:extLst>
      <p:ext uri="{BB962C8B-B14F-4D97-AF65-F5344CB8AC3E}">
        <p14:creationId xmlns:p14="http://schemas.microsoft.com/office/powerpoint/2010/main" val="12914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g1d0b589feaa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5182436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1d0b589feaa_0_24"/>
          <p:cNvSpPr txBox="1"/>
          <p:nvPr/>
        </p:nvSpPr>
        <p:spPr>
          <a:xfrm>
            <a:off x="256650" y="5380495"/>
            <a:ext cx="86307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 &amp; Alan, Carol Jean &amp; Pat Reardon, Eleanor &amp; Bill Ballard, Toni &amp; Jess Ward, Joyce &amp; Bill Thomas,                Art &amp; Frances McKinley – Monthly Bridge Group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fade thruBlk="1"/>
      </p:transition>
    </mc:Choice>
    <mc:Fallback xmlns="">
      <p:transition spd="slow" advClick="0" advTm="12000">
        <p:fade thruBlk="1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g1d0b589feaa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007" y="152453"/>
            <a:ext cx="8499986" cy="554047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1d0b589feaa_0_27"/>
          <p:cNvSpPr txBox="1"/>
          <p:nvPr/>
        </p:nvSpPr>
        <p:spPr>
          <a:xfrm>
            <a:off x="322006" y="5689925"/>
            <a:ext cx="849998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Wilson Rowe, Robert McNeil, Clarence McNeil, </a:t>
            </a:r>
            <a:r>
              <a:rPr lang="en-US" sz="2400" dirty="0" err="1"/>
              <a:t>Mr</a:t>
            </a:r>
            <a:r>
              <a:rPr lang="en-US" sz="2400" dirty="0"/>
              <a:t> Bob McNeil, &amp; others on the way to canoeing in Big Bend</a:t>
            </a:r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fade thruBlk="1"/>
      </p:transition>
    </mc:Choice>
    <mc:Fallback xmlns="">
      <p:transition spd="slow" advClick="0" advTm="12000">
        <p:fade thruBlk="1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g1d0b589feaa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91726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1d0b589feaa_0_33"/>
          <p:cNvSpPr txBox="1"/>
          <p:nvPr/>
        </p:nvSpPr>
        <p:spPr>
          <a:xfrm>
            <a:off x="394300" y="6069650"/>
            <a:ext cx="79707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  </a:t>
            </a:r>
            <a:r>
              <a:rPr lang="en-US" sz="2800" dirty="0"/>
              <a:t>Mykonos, Greece. Ready for my gyro and beer 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g1d0b589feaa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938" y="180575"/>
            <a:ext cx="6452124" cy="5673426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1d0b589feaa_0_36"/>
          <p:cNvSpPr txBox="1"/>
          <p:nvPr/>
        </p:nvSpPr>
        <p:spPr>
          <a:xfrm>
            <a:off x="1787201" y="5886350"/>
            <a:ext cx="571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Proud Eagle Scout parents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g1d0b589feaa_0_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97205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1d0b589feaa_0_438"/>
          <p:cNvSpPr txBox="1"/>
          <p:nvPr/>
        </p:nvSpPr>
        <p:spPr>
          <a:xfrm>
            <a:off x="607951" y="5534175"/>
            <a:ext cx="7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in the Highlands of Scotland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g1d0b589feaa_0_4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13337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g1d0b589feaa_0_454"/>
          <p:cNvSpPr txBox="1"/>
          <p:nvPr/>
        </p:nvSpPr>
        <p:spPr>
          <a:xfrm>
            <a:off x="5308975" y="1126575"/>
            <a:ext cx="30000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Silly fun at college party</a:t>
            </a:r>
            <a:endParaRPr sz="3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“We just beat A&amp;M”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g1d0b589feaa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800" y="152400"/>
            <a:ext cx="8308401" cy="605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1d0b589feaa_0_39"/>
          <p:cNvSpPr txBox="1"/>
          <p:nvPr/>
        </p:nvSpPr>
        <p:spPr>
          <a:xfrm>
            <a:off x="1787200" y="6210225"/>
            <a:ext cx="602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Cool Sunday afternoon at the Frio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g1d0b589feaa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525" y="180575"/>
            <a:ext cx="7850949" cy="567882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1d0b589feaa_0_42"/>
          <p:cNvSpPr txBox="1"/>
          <p:nvPr/>
        </p:nvSpPr>
        <p:spPr>
          <a:xfrm>
            <a:off x="943500" y="5886350"/>
            <a:ext cx="7393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Hiking Boquillas Canyon in Big Bend with Dorothy McWhirter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g1d0b589feaa_0_449"/>
          <p:cNvPicPr preferRelativeResize="0"/>
          <p:nvPr/>
        </p:nvPicPr>
        <p:blipFill rotWithShape="1">
          <a:blip r:embed="rId3">
            <a:alphaModFix/>
          </a:blip>
          <a:srcRect l="4212" t="3901" r="20830" b="4732"/>
          <a:stretch/>
        </p:blipFill>
        <p:spPr>
          <a:xfrm>
            <a:off x="337975" y="435300"/>
            <a:ext cx="6562273" cy="59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1d0b589feaa_0_449"/>
          <p:cNvSpPr txBox="1"/>
          <p:nvPr/>
        </p:nvSpPr>
        <p:spPr>
          <a:xfrm>
            <a:off x="7111475" y="1054900"/>
            <a:ext cx="17745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Pet show with Bea, Grandmother Anderson, Wayne,   Little Bit, Sueno, and Diablo</a:t>
            </a:r>
            <a:endParaRPr sz="2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g1d0b589feaa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25" y="138325"/>
            <a:ext cx="8170149" cy="564644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1d0b589feaa_0_48"/>
          <p:cNvSpPr txBox="1"/>
          <p:nvPr/>
        </p:nvSpPr>
        <p:spPr>
          <a:xfrm>
            <a:off x="239400" y="5914525"/>
            <a:ext cx="8839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Art, MaryLou, Wayne, Mary, Bea, Gina, Sherie, Buddy,      Ron &amp; Alan…. oh, and Little Bit</a:t>
            </a:r>
            <a:endParaRPr sz="25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7" descr="A group of people posing for a phot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687" y="541191"/>
            <a:ext cx="7638625" cy="502184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7"/>
          <p:cNvSpPr txBox="1"/>
          <p:nvPr/>
        </p:nvSpPr>
        <p:spPr>
          <a:xfrm>
            <a:off x="408375" y="5855150"/>
            <a:ext cx="8590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Daughter in-law Gina, Brother in-law Buddy, Bea, Alan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g1d0b589feaa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625" y="391800"/>
            <a:ext cx="6902751" cy="5177074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1d0b589feaa_0_54"/>
          <p:cNvSpPr txBox="1"/>
          <p:nvPr/>
        </p:nvSpPr>
        <p:spPr>
          <a:xfrm>
            <a:off x="755850" y="5731450"/>
            <a:ext cx="7632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  Taking the Beijing medalist out                       to Jim’s in San Antonio - 2008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g1d0b589feaa_0_57"/>
          <p:cNvPicPr preferRelativeResize="0"/>
          <p:nvPr/>
        </p:nvPicPr>
        <p:blipFill rotWithShape="1">
          <a:blip r:embed="rId3">
            <a:alphaModFix/>
          </a:blip>
          <a:srcRect l="2610" b="8416"/>
          <a:stretch/>
        </p:blipFill>
        <p:spPr>
          <a:xfrm>
            <a:off x="317113" y="160675"/>
            <a:ext cx="8509773" cy="6001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1d0b589feaa_0_57"/>
          <p:cNvSpPr txBox="1"/>
          <p:nvPr/>
        </p:nvSpPr>
        <p:spPr>
          <a:xfrm>
            <a:off x="1787201" y="6125750"/>
            <a:ext cx="571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Fun Christmas hats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4AE743-61EF-4F67-6501-6EC935EFE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37" y="147484"/>
            <a:ext cx="7522725" cy="5689682"/>
          </a:xfrm>
          <a:prstGeom prst="rect">
            <a:avLst/>
          </a:prstGeom>
        </p:spPr>
      </p:pic>
      <p:sp>
        <p:nvSpPr>
          <p:cNvPr id="4" name="Google Shape;489;g1d0b589feaa_0_57">
            <a:extLst>
              <a:ext uri="{FF2B5EF4-FFF2-40B4-BE49-F238E27FC236}">
                <a16:creationId xmlns:a16="http://schemas.microsoft.com/office/drawing/2014/main" id="{24FCA1AB-B977-C464-80DF-45D29C45B910}"/>
              </a:ext>
            </a:extLst>
          </p:cNvPr>
          <p:cNvSpPr txBox="1"/>
          <p:nvPr/>
        </p:nvSpPr>
        <p:spPr>
          <a:xfrm>
            <a:off x="1197265" y="6007763"/>
            <a:ext cx="639323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More fun with hats and mustaches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6367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g1d0b589feaa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90239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1d0b589feaa_0_66"/>
          <p:cNvSpPr txBox="1"/>
          <p:nvPr/>
        </p:nvSpPr>
        <p:spPr>
          <a:xfrm>
            <a:off x="1090900" y="6125750"/>
            <a:ext cx="7984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Ten cents for a bottomless cup of coffee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 thruBlk="1"/>
      </p:transition>
    </mc:Choice>
    <mc:Fallback xmlns="">
      <p:transition spd="slow" advClick="0" advTm="10000">
        <p:fade thruBlk="1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g1d0b589feaa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400"/>
            <a:ext cx="8839201" cy="5990202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1d0b589feaa_0_72"/>
          <p:cNvSpPr txBox="1"/>
          <p:nvPr/>
        </p:nvSpPr>
        <p:spPr>
          <a:xfrm>
            <a:off x="236200" y="6125750"/>
            <a:ext cx="883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Dwight Babcock, Dub  Stewart, June Smith, Charles Raine, Ted </a:t>
            </a:r>
            <a:r>
              <a:rPr lang="en-US" sz="2200" dirty="0" err="1"/>
              <a:t>Sanderlin</a:t>
            </a:r>
            <a:r>
              <a:rPr lang="en-US" sz="2200" dirty="0"/>
              <a:t> standing in the background…</a:t>
            </a:r>
            <a:endParaRPr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fade thruBlk="1"/>
      </p:transition>
    </mc:Choice>
    <mc:Fallback xmlns="">
      <p:transition spd="slow" advClick="0" advTm="12000">
        <p:fade thruBlk="1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g1d0b589feaa_0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59902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27;g1d0b589feaa_0_84">
            <a:extLst>
              <a:ext uri="{FF2B5EF4-FFF2-40B4-BE49-F238E27FC236}">
                <a16:creationId xmlns:a16="http://schemas.microsoft.com/office/drawing/2014/main" id="{8F9AE863-CC3E-3E6A-4650-7E17FFEB1853}"/>
              </a:ext>
            </a:extLst>
          </p:cNvPr>
          <p:cNvSpPr txBox="1"/>
          <p:nvPr/>
        </p:nvSpPr>
        <p:spPr>
          <a:xfrm>
            <a:off x="196645" y="6077700"/>
            <a:ext cx="879498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There’s always time for one more cup… Rudy Cannon, Jack Malloy, John Ilse, Steve Hoag</a:t>
            </a:r>
            <a:endParaRPr sz="2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fade thruBlk="1"/>
      </p:transition>
    </mc:Choice>
    <mc:Fallback xmlns="">
      <p:transition spd="slow" advClick="0" advTm="12000">
        <p:fade thruBlk="1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g1d0b589feaa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8405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33;g1d0b589feaa_0_87">
            <a:extLst>
              <a:ext uri="{FF2B5EF4-FFF2-40B4-BE49-F238E27FC236}">
                <a16:creationId xmlns:a16="http://schemas.microsoft.com/office/drawing/2014/main" id="{EDA0DDB5-F989-79D9-6E62-C1F14A37CD12}"/>
              </a:ext>
            </a:extLst>
          </p:cNvPr>
          <p:cNvSpPr txBox="1"/>
          <p:nvPr/>
        </p:nvSpPr>
        <p:spPr>
          <a:xfrm>
            <a:off x="664200" y="5997754"/>
            <a:ext cx="78156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Dwight Babcock, Dub Stewart, John Harrel, Dusty, Steve Hoag, Ed Stanfield, Arnold </a:t>
            </a:r>
            <a:r>
              <a:rPr lang="en-US" sz="2000" dirty="0" err="1"/>
              <a:t>McCaleb</a:t>
            </a:r>
            <a:r>
              <a:rPr lang="en-US" sz="2000" dirty="0"/>
              <a:t>, Ted </a:t>
            </a:r>
            <a:r>
              <a:rPr lang="en-US" sz="2000" dirty="0" err="1"/>
              <a:t>Sanderlin</a:t>
            </a:r>
            <a:r>
              <a:rPr lang="en-US" sz="2000" dirty="0"/>
              <a:t>, Bea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4000">
        <p:fade thruBlk="1"/>
      </p:transition>
    </mc:Choice>
    <mc:Fallback xmlns="">
      <p:transition spd="slow" advClick="0" advTm="14000">
        <p:fade thruBlk="1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g1d0b589feaa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5912028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1d0b589feaa_0_84"/>
          <p:cNvSpPr txBox="1"/>
          <p:nvPr/>
        </p:nvSpPr>
        <p:spPr>
          <a:xfrm>
            <a:off x="196645" y="6077700"/>
            <a:ext cx="879498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The ladies: Bea, Toni Ward, </a:t>
            </a:r>
            <a:r>
              <a:rPr lang="en-US" sz="2300" dirty="0" err="1"/>
              <a:t>Raynice</a:t>
            </a:r>
            <a:r>
              <a:rPr lang="en-US" sz="2300" dirty="0"/>
              <a:t> </a:t>
            </a:r>
            <a:r>
              <a:rPr lang="en-US" sz="2300" dirty="0" err="1"/>
              <a:t>Shudde</a:t>
            </a:r>
            <a:r>
              <a:rPr lang="en-US" sz="2300" dirty="0"/>
              <a:t>,                            Estelle Dubose and Alice Hicks</a:t>
            </a:r>
            <a:endParaRPr sz="2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 thruBlk="1"/>
      </p:transition>
    </mc:Choice>
    <mc:Fallback xmlns="">
      <p:transition spd="slow" advClick="0" advTm="10000">
        <p:fade thruBlk="1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g1d0b589feaa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7" cy="6050202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1d0b589feaa_0_87"/>
          <p:cNvSpPr txBox="1"/>
          <p:nvPr/>
        </p:nvSpPr>
        <p:spPr>
          <a:xfrm>
            <a:off x="678450" y="5999025"/>
            <a:ext cx="7815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Double dating with friends at UT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38F25-5114-0ED6-21B2-7D0DAFCC4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27"/>
            <a:ext cx="9144000" cy="5831417"/>
          </a:xfrm>
          <a:prstGeom prst="rect">
            <a:avLst/>
          </a:prstGeom>
        </p:spPr>
      </p:pic>
      <p:sp>
        <p:nvSpPr>
          <p:cNvPr id="6" name="Google Shape;533;g1d0b589feaa_0_87">
            <a:extLst>
              <a:ext uri="{FF2B5EF4-FFF2-40B4-BE49-F238E27FC236}">
                <a16:creationId xmlns:a16="http://schemas.microsoft.com/office/drawing/2014/main" id="{2CAD09E6-D75E-E972-6B35-DD4FB6C1B520}"/>
              </a:ext>
            </a:extLst>
          </p:cNvPr>
          <p:cNvSpPr txBox="1"/>
          <p:nvPr/>
        </p:nvSpPr>
        <p:spPr>
          <a:xfrm>
            <a:off x="678450" y="6067849"/>
            <a:ext cx="7815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Diving in Cozumel 1981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9375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6545" y="243629"/>
            <a:ext cx="4115578" cy="60721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8"/>
          <p:cNvSpPr txBox="1"/>
          <p:nvPr/>
        </p:nvSpPr>
        <p:spPr>
          <a:xfrm>
            <a:off x="1959815" y="6315793"/>
            <a:ext cx="55890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Skiing in Colorado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g1d0b589feaa_0_460"/>
          <p:cNvPicPr preferRelativeResize="0"/>
          <p:nvPr/>
        </p:nvPicPr>
        <p:blipFill rotWithShape="1">
          <a:blip r:embed="rId3">
            <a:alphaModFix/>
          </a:blip>
          <a:srcRect t="6803"/>
          <a:stretch/>
        </p:blipFill>
        <p:spPr>
          <a:xfrm>
            <a:off x="152400" y="211250"/>
            <a:ext cx="8839201" cy="582077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1d0b589feaa_0_460"/>
          <p:cNvSpPr txBox="1"/>
          <p:nvPr/>
        </p:nvSpPr>
        <p:spPr>
          <a:xfrm>
            <a:off x="678450" y="5999025"/>
            <a:ext cx="7815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On tour at Tulum 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g1d0b589feaa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5449732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1d0b589feaa_0_90"/>
          <p:cNvSpPr txBox="1"/>
          <p:nvPr/>
        </p:nvSpPr>
        <p:spPr>
          <a:xfrm>
            <a:off x="521050" y="5886350"/>
            <a:ext cx="8069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Evening out with Art and Frances McKinley 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g1d0b589feaa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840569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1d0b589feaa_0_93"/>
          <p:cNvSpPr txBox="1"/>
          <p:nvPr/>
        </p:nvSpPr>
        <p:spPr>
          <a:xfrm>
            <a:off x="1098400" y="6139825"/>
            <a:ext cx="770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East Texas azaleas with Art McKinley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g1d0b589feaa_0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61062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51;g1d0b589feaa_0_93">
            <a:extLst>
              <a:ext uri="{FF2B5EF4-FFF2-40B4-BE49-F238E27FC236}">
                <a16:creationId xmlns:a16="http://schemas.microsoft.com/office/drawing/2014/main" id="{71E98AF8-14B6-AA93-37F6-BF139F97ACB1}"/>
              </a:ext>
            </a:extLst>
          </p:cNvPr>
          <p:cNvSpPr txBox="1"/>
          <p:nvPr/>
        </p:nvSpPr>
        <p:spPr>
          <a:xfrm>
            <a:off x="1098400" y="6258671"/>
            <a:ext cx="770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Alan’s Burger cousins from Pearland area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g1d0b589feaa_0_4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891364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1d0b589feaa_0_466"/>
          <p:cNvSpPr txBox="1"/>
          <p:nvPr/>
        </p:nvSpPr>
        <p:spPr>
          <a:xfrm>
            <a:off x="2098225" y="6153900"/>
            <a:ext cx="563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A hug for the bride to be…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 thruBlk="1"/>
      </p:transition>
    </mc:Choice>
    <mc:Fallback xmlns="">
      <p:transition spd="slow" advClick="0" advTm="6000">
        <p:fade thruBlk="1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C78F3-F896-96F6-60DA-0AD216DD7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227" y="183119"/>
            <a:ext cx="5604897" cy="6491761"/>
          </a:xfrm>
          <a:prstGeom prst="rect">
            <a:avLst/>
          </a:prstGeom>
        </p:spPr>
      </p:pic>
      <p:sp>
        <p:nvSpPr>
          <p:cNvPr id="4" name="Google Shape;551;g1d0b589feaa_0_93">
            <a:extLst>
              <a:ext uri="{FF2B5EF4-FFF2-40B4-BE49-F238E27FC236}">
                <a16:creationId xmlns:a16="http://schemas.microsoft.com/office/drawing/2014/main" id="{80A81049-A490-7E10-E3BD-3095D323AECE}"/>
              </a:ext>
            </a:extLst>
          </p:cNvPr>
          <p:cNvSpPr txBox="1"/>
          <p:nvPr/>
        </p:nvSpPr>
        <p:spPr>
          <a:xfrm>
            <a:off x="387179" y="2141838"/>
            <a:ext cx="245487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Happiness is flying in my ultralight!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9838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g1d0b589feaa_0_102"/>
          <p:cNvPicPr preferRelativeResize="0"/>
          <p:nvPr/>
        </p:nvPicPr>
        <p:blipFill rotWithShape="1">
          <a:blip r:embed="rId3">
            <a:alphaModFix/>
          </a:blip>
          <a:srcRect l="11179" t="-6480" r="13942" b="6480"/>
          <a:stretch/>
        </p:blipFill>
        <p:spPr>
          <a:xfrm>
            <a:off x="889525" y="-354550"/>
            <a:ext cx="7364950" cy="65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1d0b589feaa_0_102"/>
          <p:cNvSpPr txBox="1"/>
          <p:nvPr/>
        </p:nvSpPr>
        <p:spPr>
          <a:xfrm>
            <a:off x="1815351" y="6227700"/>
            <a:ext cx="571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Lunch crowd at Denali Park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g1d0b589feaa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6600" y="152400"/>
            <a:ext cx="5282519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1d0b589feaa_0_108"/>
          <p:cNvSpPr txBox="1"/>
          <p:nvPr/>
        </p:nvSpPr>
        <p:spPr>
          <a:xfrm>
            <a:off x="421226" y="844950"/>
            <a:ext cx="2972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  Early days before Rexall’s, fresh out of the Army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g1d0b589feaa_0_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25" y="574875"/>
            <a:ext cx="7067501" cy="6029649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1d0b589feaa_0_105"/>
          <p:cNvSpPr txBox="1"/>
          <p:nvPr/>
        </p:nvSpPr>
        <p:spPr>
          <a:xfrm>
            <a:off x="7364975" y="2267200"/>
            <a:ext cx="1675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Sunny lunch in Athens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g1d0b589feaa_0_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79456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1d0b589feaa_0_111"/>
          <p:cNvSpPr txBox="1"/>
          <p:nvPr/>
        </p:nvSpPr>
        <p:spPr>
          <a:xfrm>
            <a:off x="5181000" y="1168825"/>
            <a:ext cx="2972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  Such a great pair…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9" descr="A group of men standing on a golf cours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592" y="195313"/>
            <a:ext cx="8630816" cy="570241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9"/>
          <p:cNvSpPr txBox="1"/>
          <p:nvPr/>
        </p:nvSpPr>
        <p:spPr>
          <a:xfrm>
            <a:off x="640050" y="6023252"/>
            <a:ext cx="7570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Jim Williams, Tom Harwood, Bob Lester with Alan 2009</a:t>
            </a:r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g1d0b589feaa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52400"/>
            <a:ext cx="7367450" cy="58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g1d0b589feaa_0_114"/>
          <p:cNvSpPr txBox="1"/>
          <p:nvPr/>
        </p:nvSpPr>
        <p:spPr>
          <a:xfrm>
            <a:off x="517249" y="6151500"/>
            <a:ext cx="7764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West coast adventure with Bea &amp; Precious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g1d0b589feaa_0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15315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1d0b589feaa_0_149"/>
          <p:cNvSpPr txBox="1"/>
          <p:nvPr/>
        </p:nvSpPr>
        <p:spPr>
          <a:xfrm>
            <a:off x="5575275" y="1056175"/>
            <a:ext cx="31698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  High School Senior picture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age 16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Katy High School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(Class size of 24)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g1d0b589feaa_0_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537217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1d0b589feaa_0_152"/>
          <p:cNvSpPr txBox="1"/>
          <p:nvPr/>
        </p:nvSpPr>
        <p:spPr>
          <a:xfrm>
            <a:off x="6279375" y="859025"/>
            <a:ext cx="26769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  Corpus Christi home with Bea’s parents   Settle &amp; Lois Anderson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g1d0b589feaa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59350"/>
            <a:ext cx="8839203" cy="4705863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g1d0b589feaa_0_155"/>
          <p:cNvSpPr txBox="1"/>
          <p:nvPr/>
        </p:nvSpPr>
        <p:spPr>
          <a:xfrm>
            <a:off x="1388849" y="5703275"/>
            <a:ext cx="636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  Doing a walk-about in Scotland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g1d0b589feaa_0_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5868941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1d0b589feaa_0_158"/>
          <p:cNvSpPr txBox="1"/>
          <p:nvPr/>
        </p:nvSpPr>
        <p:spPr>
          <a:xfrm>
            <a:off x="239400" y="61539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Cooling off in the Frio with Lindsey, Gina &amp; Anna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7EF4-805B-805C-8E35-D3B881EAF2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7AAC1-F7F4-CD42-2B14-C1251CBEDC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uple of men sit in chairs&#10;&#10;Description automatically generated with low confidence">
            <a:extLst>
              <a:ext uri="{FF2B5EF4-FFF2-40B4-BE49-F238E27FC236}">
                <a16:creationId xmlns:a16="http://schemas.microsoft.com/office/drawing/2014/main" id="{75D1C085-C351-A075-381D-C19912996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76980"/>
            <a:ext cx="8001000" cy="6000750"/>
          </a:xfrm>
          <a:prstGeom prst="rect">
            <a:avLst/>
          </a:prstGeom>
        </p:spPr>
      </p:pic>
      <p:sp>
        <p:nvSpPr>
          <p:cNvPr id="6" name="Google Shape;610;g1d0b589feaa_0_155">
            <a:extLst>
              <a:ext uri="{FF2B5EF4-FFF2-40B4-BE49-F238E27FC236}">
                <a16:creationId xmlns:a16="http://schemas.microsoft.com/office/drawing/2014/main" id="{58DA2D31-8210-5B1B-E1C8-4A8F1286F805}"/>
              </a:ext>
            </a:extLst>
          </p:cNvPr>
          <p:cNvSpPr txBox="1"/>
          <p:nvPr/>
        </p:nvSpPr>
        <p:spPr>
          <a:xfrm>
            <a:off x="1143000" y="6126920"/>
            <a:ext cx="636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  Going through photos old &amp; new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52761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g1d0b589feaa_0_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6116577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1d0b589feaa_0_161"/>
          <p:cNvSpPr txBox="1"/>
          <p:nvPr/>
        </p:nvSpPr>
        <p:spPr>
          <a:xfrm>
            <a:off x="239400" y="6173564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Playing in the rain…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g1d0b589feaa_0_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34568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1d0b589feaa_0_164"/>
          <p:cNvSpPr txBox="1"/>
          <p:nvPr/>
        </p:nvSpPr>
        <p:spPr>
          <a:xfrm>
            <a:off x="6027150" y="619625"/>
            <a:ext cx="2844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Handsome Army officer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g1d0b589feaa_0_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8450" y="152400"/>
            <a:ext cx="5311542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1d0b589feaa_0_167"/>
          <p:cNvSpPr txBox="1"/>
          <p:nvPr/>
        </p:nvSpPr>
        <p:spPr>
          <a:xfrm>
            <a:off x="267550" y="1887000"/>
            <a:ext cx="288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Sunny day at the Parthenon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g1d0b589feaa_0_173"/>
          <p:cNvPicPr preferRelativeResize="0"/>
          <p:nvPr/>
        </p:nvPicPr>
        <p:blipFill rotWithShape="1">
          <a:blip r:embed="rId3">
            <a:alphaModFix/>
          </a:blip>
          <a:srcRect l="-5841" r="-3352" b="-9194"/>
          <a:stretch/>
        </p:blipFill>
        <p:spPr>
          <a:xfrm>
            <a:off x="152400" y="152400"/>
            <a:ext cx="8726236" cy="65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d0b589feaa_0_173"/>
          <p:cNvSpPr txBox="1"/>
          <p:nvPr/>
        </p:nvSpPr>
        <p:spPr>
          <a:xfrm>
            <a:off x="239400" y="6153900"/>
            <a:ext cx="86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Proud owners for nearly 50 years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 thruBlk="1"/>
      </p:transition>
    </mc:Choice>
    <mc:Fallback xmlns="">
      <p:transition spd="slow" advClick="0" advTm="8000">
        <p:fade thruBlk="1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5508</TotalTime>
  <Words>1041</Words>
  <Application>Microsoft Office PowerPoint</Application>
  <PresentationFormat>On-screen Show (4:3)</PresentationFormat>
  <Paragraphs>147</Paragraphs>
  <Slides>122</Slides>
  <Notes>111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7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Regina Carmichael</dc:creator>
  <cp:lastModifiedBy>Regina Carmichael</cp:lastModifiedBy>
  <cp:revision>9</cp:revision>
  <dcterms:created xsi:type="dcterms:W3CDTF">2022-12-27T23:43:35Z</dcterms:created>
  <dcterms:modified xsi:type="dcterms:W3CDTF">2023-01-20T03:58:32Z</dcterms:modified>
</cp:coreProperties>
</file>